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3" r:id="rId1"/>
    <p:sldMasterId id="2147483661" r:id="rId2"/>
    <p:sldMasterId id="2147483667" r:id="rId3"/>
    <p:sldMasterId id="2147483668" r:id="rId4"/>
    <p:sldMasterId id="2147483669" r:id="rId5"/>
  </p:sldMasterIdLst>
  <p:notesMasterIdLst>
    <p:notesMasterId r:id="rId17"/>
  </p:notesMasterIdLst>
  <p:handoutMasterIdLst>
    <p:handoutMasterId r:id="rId18"/>
  </p:handoutMasterIdLst>
  <p:sldIdLst>
    <p:sldId id="268" r:id="rId6"/>
    <p:sldId id="278" r:id="rId7"/>
    <p:sldId id="269" r:id="rId8"/>
    <p:sldId id="270" r:id="rId9"/>
    <p:sldId id="271" r:id="rId10"/>
    <p:sldId id="279" r:id="rId11"/>
    <p:sldId id="272" r:id="rId12"/>
    <p:sldId id="273" r:id="rId13"/>
    <p:sldId id="274" r:id="rId14"/>
    <p:sldId id="276" r:id="rId15"/>
    <p:sldId id="277" r:id="rId16"/>
  </p:sldIdLst>
  <p:sldSz cx="12192000" cy="6858000"/>
  <p:notesSz cx="6797675" cy="9926638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anose="020B0806030504020204" charset="0"/>
      <p:bold r:id="rId29"/>
    </p:embeddedFont>
    <p:embeddedFont>
      <p:font typeface="Open Sans Light" panose="020B0306030504020204" pitchFamily="34" charset="0"/>
      <p:regular r:id="rId30"/>
      <p:italic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54"/>
    <a:srgbClr val="83BEEC"/>
    <a:srgbClr val="AC0032"/>
    <a:srgbClr val="425159"/>
    <a:srgbClr val="E4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62A68-D6D1-445F-8A72-2249F1965506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BE6E2-8A73-4BEE-82C0-C8E0B654E65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759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43001-3005-473A-BAC2-3BA3427944A2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3C582-5ADB-4772-9858-7FB03D97CE0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17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1109891" y="3844927"/>
            <a:ext cx="10573204" cy="849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GIL Project Pitch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quarter" idx="12" hasCustomPrompt="1"/>
          </p:nvPr>
        </p:nvSpPr>
        <p:spPr>
          <a:xfrm>
            <a:off x="1109667" y="5348296"/>
            <a:ext cx="10572751" cy="4159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75" baseline="0">
                <a:solidFill>
                  <a:schemeClr val="bg1"/>
                </a:solidFill>
              </a:defRPr>
            </a:lvl1pPr>
            <a:lvl2pPr marL="342892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78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675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56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aseline="0" dirty="0">
                <a:solidFill>
                  <a:schemeClr val="bg1"/>
                </a:solidFill>
                <a:latin typeface="Open Sans" panose="020B0606030504020204" pitchFamily="34" charset="0"/>
              </a:rPr>
              <a:t>Lemgo | 02.11.2025 | #Team Nr. | #Team Members</a:t>
            </a:r>
            <a:endParaRPr lang="de-DE" dirty="0"/>
          </a:p>
        </p:txBody>
      </p:sp>
      <p:sp>
        <p:nvSpPr>
          <p:cNvPr id="18" name="Inhaltsplatzhalter 16"/>
          <p:cNvSpPr>
            <a:spLocks noGrp="1"/>
          </p:cNvSpPr>
          <p:nvPr>
            <p:ph sz="quarter" idx="13" hasCustomPrompt="1"/>
          </p:nvPr>
        </p:nvSpPr>
        <p:spPr>
          <a:xfrm>
            <a:off x="1109667" y="4813422"/>
            <a:ext cx="10572751" cy="4159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75" b="1" baseline="0">
                <a:solidFill>
                  <a:schemeClr val="bg1"/>
                </a:solidFill>
              </a:defRPr>
            </a:lvl1pPr>
            <a:lvl2pPr marL="342892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78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675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56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aseline="0" dirty="0">
                <a:solidFill>
                  <a:schemeClr val="bg1"/>
                </a:solidFill>
                <a:latin typeface="Open Sans" panose="020B0606030504020204" pitchFamily="34" charset="0"/>
              </a:rPr>
              <a:t>#Project Title</a:t>
            </a:r>
            <a:endParaRPr lang="de-DE" baseline="0" dirty="0">
              <a:solidFill>
                <a:schemeClr val="bg1"/>
              </a:solidFill>
            </a:endParaRP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200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1109891" y="3844934"/>
            <a:ext cx="10573204" cy="1845581"/>
          </a:xfrm>
          <a:prstGeom prst="rect">
            <a:avLst/>
          </a:prstGeom>
        </p:spPr>
        <p:txBody>
          <a:bodyPr anchor="b"/>
          <a:lstStyle>
            <a:lvl1pPr marL="0" indent="0" algn="r">
              <a:buFontTx/>
              <a:buNone/>
              <a:defRPr sz="4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5945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mi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Headlines mit </a:t>
            </a:r>
            <a:r>
              <a:rPr lang="de-DE" dirty="0" err="1"/>
              <a:t>Bullets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95313" y="1681842"/>
            <a:ext cx="11087779" cy="4482194"/>
          </a:xfrm>
          <a:prstGeom prst="rect">
            <a:avLst/>
          </a:prstGeom>
        </p:spPr>
        <p:txBody>
          <a:bodyPr/>
          <a:lstStyle>
            <a:lvl1pPr marL="171446" indent="-171446">
              <a:buClr>
                <a:srgbClr val="E40042"/>
              </a:buClr>
              <a:buSzPct val="80000"/>
              <a:buFont typeface="Wingdings" panose="05000000000000000000" pitchFamily="2" charset="2"/>
              <a:buChar char="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514337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857228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200120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1543012" indent="-171446">
              <a:buClr>
                <a:srgbClr val="E40042"/>
              </a:buClr>
              <a:buFont typeface="Wingdings" panose="05000000000000000000" pitchFamily="2" charset="2"/>
              <a:buChar char="§"/>
              <a:defRPr sz="21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</a:lstStyle>
          <a:p>
            <a:pPr lvl="0"/>
            <a:r>
              <a:rPr lang="de-DE" dirty="0"/>
              <a:t> 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7263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sz="quarter" idx="10"/>
          </p:nvPr>
        </p:nvSpPr>
        <p:spPr>
          <a:xfrm>
            <a:off x="6342970" y="1681842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595315" y="1681841"/>
            <a:ext cx="5340123" cy="4457702"/>
          </a:xfrm>
          <a:prstGeom prst="rect">
            <a:avLst/>
          </a:prstGeom>
        </p:spPr>
        <p:txBody>
          <a:bodyPr/>
          <a:lstStyle>
            <a:lvl1pPr marL="0" indent="0" rtl="0">
              <a:lnSpc>
                <a:spcPct val="150000"/>
              </a:lnSpc>
              <a:buFontTx/>
              <a:buNone/>
              <a:defRPr/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rtl="0">
              <a:lnSpc>
                <a:spcPct val="150000"/>
              </a:lnSpc>
            </a:pP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Blindtext zum Thema:</a:t>
            </a:r>
            <a:b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Ein kleines Bächlein namens Duden.</a:t>
            </a:r>
            <a:b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Der Name war </a:t>
            </a:r>
            <a:r>
              <a:rPr lang="de-DE" sz="2100" b="0" i="0" u="none" strike="noStrike" kern="1200" baseline="0" dirty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Lorem</a:t>
            </a: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de-DE" sz="2100" b="0" i="0" u="none" strike="noStrike" kern="1200" baseline="0" dirty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Ipsum</a:t>
            </a: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Text und Diagramm</a:t>
            </a:r>
          </a:p>
        </p:txBody>
      </p:sp>
    </p:spTree>
    <p:extLst>
      <p:ext uri="{BB962C8B-B14F-4D97-AF65-F5344CB8AC3E}">
        <p14:creationId xmlns:p14="http://schemas.microsoft.com/office/powerpoint/2010/main" val="285704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Text und Grafik</a:t>
            </a:r>
          </a:p>
        </p:txBody>
      </p:sp>
      <p:sp>
        <p:nvSpPr>
          <p:cNvPr id="7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595315" y="1681841"/>
            <a:ext cx="5340123" cy="4457702"/>
          </a:xfrm>
          <a:prstGeom prst="rect">
            <a:avLst/>
          </a:prstGeom>
        </p:spPr>
        <p:txBody>
          <a:bodyPr/>
          <a:lstStyle>
            <a:lvl1pPr marL="0" indent="0" rtl="0">
              <a:lnSpc>
                <a:spcPct val="150000"/>
              </a:lnSpc>
              <a:buFontTx/>
              <a:buNone/>
              <a:defRPr/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rtl="0">
              <a:lnSpc>
                <a:spcPct val="150000"/>
              </a:lnSpc>
            </a:pP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Blindtext zum Thema:</a:t>
            </a:r>
            <a:b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Ein kleines Bächlein namens Duden.</a:t>
            </a:r>
            <a:b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Der Name war </a:t>
            </a:r>
            <a:r>
              <a:rPr lang="de-DE" sz="2100" b="0" i="0" u="none" strike="noStrike" kern="1200" baseline="0" dirty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Lorem</a:t>
            </a: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de-DE" sz="2100" b="0" i="0" u="none" strike="noStrike" kern="1200" baseline="0" dirty="0" err="1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Ipsum</a:t>
            </a:r>
            <a:r>
              <a:rPr lang="de-DE" sz="2100" b="0" i="0" u="none" strike="noStrike" kern="1200" baseline="0" dirty="0">
                <a:solidFill>
                  <a:srgbClr val="42515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342970" y="1681842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86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351139" y="1681842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95313" y="1681841"/>
            <a:ext cx="5340123" cy="4457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Bildtableau</a:t>
            </a:r>
          </a:p>
        </p:txBody>
      </p:sp>
    </p:spTree>
    <p:extLst>
      <p:ext uri="{BB962C8B-B14F-4D97-AF65-F5344CB8AC3E}">
        <p14:creationId xmlns:p14="http://schemas.microsoft.com/office/powerpoint/2010/main" val="354476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595318" y="710069"/>
            <a:ext cx="4955495" cy="20165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Zwischen-überschrift</a:t>
            </a:r>
          </a:p>
        </p:txBody>
      </p:sp>
    </p:spTree>
    <p:extLst>
      <p:ext uri="{BB962C8B-B14F-4D97-AF65-F5344CB8AC3E}">
        <p14:creationId xmlns:p14="http://schemas.microsoft.com/office/powerpoint/2010/main" val="3506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kunft gestalten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Zukunft gestalten</a:t>
            </a:r>
          </a:p>
        </p:txBody>
      </p:sp>
      <p:sp>
        <p:nvSpPr>
          <p:cNvPr id="5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595313" y="2783341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175</a:t>
            </a:r>
          </a:p>
        </p:txBody>
      </p:sp>
      <p:sp>
        <p:nvSpPr>
          <p:cNvPr id="6" name="Inhaltsplatzhalter 9"/>
          <p:cNvSpPr>
            <a:spLocks noGrp="1"/>
          </p:cNvSpPr>
          <p:nvPr>
            <p:ph sz="quarter" idx="14" hasCustomPrompt="1"/>
          </p:nvPr>
        </p:nvSpPr>
        <p:spPr>
          <a:xfrm>
            <a:off x="595313" y="3461660"/>
            <a:ext cx="192745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Professorinnen </a:t>
            </a:r>
            <a:br>
              <a:rPr lang="de-DE" dirty="0"/>
            </a:br>
            <a:r>
              <a:rPr lang="de-DE" dirty="0"/>
              <a:t>und Professoren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3433765" y="4895170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500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6" hasCustomPrompt="1"/>
          </p:nvPr>
        </p:nvSpPr>
        <p:spPr>
          <a:xfrm>
            <a:off x="3433765" y="5573494"/>
            <a:ext cx="322013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Mitarbeiterinnen und Mitarbeiter in Lehre und Verwaltung</a:t>
            </a:r>
          </a:p>
        </p:txBody>
      </p:sp>
      <p:sp>
        <p:nvSpPr>
          <p:cNvPr id="9" name="Inhaltsplatzhalter 7"/>
          <p:cNvSpPr>
            <a:spLocks noGrp="1"/>
          </p:cNvSpPr>
          <p:nvPr>
            <p:ph sz="quarter" idx="19" hasCustomPrompt="1"/>
          </p:nvPr>
        </p:nvSpPr>
        <p:spPr>
          <a:xfrm>
            <a:off x="5042134" y="3003776"/>
            <a:ext cx="540265" cy="10620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20" hasCustomPrompt="1"/>
          </p:nvPr>
        </p:nvSpPr>
        <p:spPr>
          <a:xfrm>
            <a:off x="5899381" y="3003776"/>
            <a:ext cx="1179059" cy="10620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Standorte:</a:t>
            </a:r>
            <a:br>
              <a:rPr lang="de-DE" dirty="0"/>
            </a:br>
            <a:r>
              <a:rPr lang="de-DE" dirty="0"/>
              <a:t>Lemgo</a:t>
            </a:r>
            <a:br>
              <a:rPr lang="de-DE" dirty="0"/>
            </a:br>
            <a:r>
              <a:rPr lang="de-DE" dirty="0"/>
              <a:t>Detmold</a:t>
            </a:r>
            <a:br>
              <a:rPr lang="de-DE" dirty="0"/>
            </a:br>
            <a:r>
              <a:rPr lang="de-DE" dirty="0"/>
              <a:t>Höxter</a:t>
            </a:r>
          </a:p>
        </p:txBody>
      </p:sp>
      <p:sp>
        <p:nvSpPr>
          <p:cNvPr id="11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8375199" y="4304620"/>
            <a:ext cx="3022144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37,5 Mio.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8375199" y="4982944"/>
            <a:ext cx="3022144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Etat in Euro als Landesmittel 9,3 Mio. Drittmittel</a:t>
            </a:r>
          </a:p>
        </p:txBody>
      </p:sp>
    </p:spTree>
    <p:extLst>
      <p:ext uri="{BB962C8B-B14F-4D97-AF65-F5344CB8AC3E}">
        <p14:creationId xmlns:p14="http://schemas.microsoft.com/office/powerpoint/2010/main" val="98591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 Anthr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595318" y="710069"/>
            <a:ext cx="4955495" cy="20165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52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Zwischen-überschrift</a:t>
            </a:r>
          </a:p>
        </p:txBody>
      </p:sp>
    </p:spTree>
    <p:extLst>
      <p:ext uri="{BB962C8B-B14F-4D97-AF65-F5344CB8AC3E}">
        <p14:creationId xmlns:p14="http://schemas.microsoft.com/office/powerpoint/2010/main" val="358124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kunft gestalten Anthr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595315" y="710067"/>
            <a:ext cx="9144000" cy="5717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de-DE" dirty="0"/>
              <a:t>Zukunft gestalten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595313" y="2783341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175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 hasCustomPrompt="1"/>
          </p:nvPr>
        </p:nvSpPr>
        <p:spPr>
          <a:xfrm>
            <a:off x="595313" y="3461660"/>
            <a:ext cx="192745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Professorinnen </a:t>
            </a:r>
            <a:br>
              <a:rPr lang="de-DE" dirty="0"/>
            </a:br>
            <a:r>
              <a:rPr lang="de-DE" dirty="0"/>
              <a:t>und Professoren</a:t>
            </a:r>
          </a:p>
        </p:txBody>
      </p:sp>
      <p:sp>
        <p:nvSpPr>
          <p:cNvPr id="11" name="Inhaltsplatzhalter 7"/>
          <p:cNvSpPr>
            <a:spLocks noGrp="1"/>
          </p:cNvSpPr>
          <p:nvPr>
            <p:ph sz="quarter" idx="15" hasCustomPrompt="1"/>
          </p:nvPr>
        </p:nvSpPr>
        <p:spPr>
          <a:xfrm>
            <a:off x="3433765" y="4895170"/>
            <a:ext cx="1364115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500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 hasCustomPrompt="1"/>
          </p:nvPr>
        </p:nvSpPr>
        <p:spPr>
          <a:xfrm>
            <a:off x="3433765" y="5573494"/>
            <a:ext cx="3220131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Mitarbeiterinnen und Mitarbeiter in Lehre und Verwaltung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8375199" y="4304620"/>
            <a:ext cx="3022144" cy="6783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37,5 Mio.</a:t>
            </a:r>
          </a:p>
        </p:txBody>
      </p:sp>
      <p:sp>
        <p:nvSpPr>
          <p:cNvPr id="14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8375199" y="4982944"/>
            <a:ext cx="3022144" cy="661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Etat in Euro als Landesmittel 9,3 Mio. Drittmittel</a:t>
            </a:r>
          </a:p>
        </p:txBody>
      </p:sp>
      <p:sp>
        <p:nvSpPr>
          <p:cNvPr id="15" name="Inhaltsplatzhalter 7"/>
          <p:cNvSpPr>
            <a:spLocks noGrp="1"/>
          </p:cNvSpPr>
          <p:nvPr>
            <p:ph sz="quarter" idx="19" hasCustomPrompt="1"/>
          </p:nvPr>
        </p:nvSpPr>
        <p:spPr>
          <a:xfrm>
            <a:off x="5042134" y="3003776"/>
            <a:ext cx="540265" cy="10620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7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3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6" name="Inhaltsplatzhalter 9"/>
          <p:cNvSpPr>
            <a:spLocks noGrp="1"/>
          </p:cNvSpPr>
          <p:nvPr>
            <p:ph sz="quarter" idx="20" hasCustomPrompt="1"/>
          </p:nvPr>
        </p:nvSpPr>
        <p:spPr>
          <a:xfrm>
            <a:off x="5899381" y="3003776"/>
            <a:ext cx="1179059" cy="10620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685783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028675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371566" indent="0">
              <a:buFontTx/>
              <a:buNone/>
              <a:defRPr sz="135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Standorte:</a:t>
            </a:r>
            <a:br>
              <a:rPr lang="de-DE" dirty="0"/>
            </a:br>
            <a:r>
              <a:rPr lang="de-DE" dirty="0"/>
              <a:t>Lemgo</a:t>
            </a:r>
            <a:br>
              <a:rPr lang="de-DE" dirty="0"/>
            </a:br>
            <a:r>
              <a:rPr lang="de-DE" dirty="0"/>
              <a:t>Detmold</a:t>
            </a:r>
            <a:br>
              <a:rPr lang="de-DE" dirty="0"/>
            </a:br>
            <a:r>
              <a:rPr lang="de-DE" dirty="0"/>
              <a:t>Höxter</a:t>
            </a:r>
          </a:p>
        </p:txBody>
      </p:sp>
    </p:spTree>
    <p:extLst>
      <p:ext uri="{BB962C8B-B14F-4D97-AF65-F5344CB8AC3E}">
        <p14:creationId xmlns:p14="http://schemas.microsoft.com/office/powerpoint/2010/main" val="326297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68"/>
            <a:ext cx="12192479" cy="68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3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12192479" cy="6857732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504825" y="1994716"/>
            <a:ext cx="9144000" cy="34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rtl="0">
              <a:buClr>
                <a:srgbClr val="E40042"/>
              </a:buClr>
              <a:buSzPct val="75000"/>
              <a:buFont typeface="Wingdings" panose="05000000000000000000" pitchFamily="2" charset="2"/>
              <a:buChar char="n"/>
            </a:pPr>
            <a:endParaRPr lang="de-DE" sz="1800" b="1" dirty="0">
              <a:solidFill>
                <a:srgbClr val="425159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 userDrawn="1"/>
        </p:nvSpPr>
        <p:spPr>
          <a:xfrm>
            <a:off x="504825" y="436517"/>
            <a:ext cx="9144000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750" b="1" baseline="0" dirty="0">
                <a:solidFill>
                  <a:srgbClr val="425159"/>
                </a:solidFill>
              </a:rPr>
              <a:t>Text Kopfzeile</a:t>
            </a:r>
          </a:p>
        </p:txBody>
      </p:sp>
      <p:sp>
        <p:nvSpPr>
          <p:cNvPr id="9" name="Untertitel 2"/>
          <p:cNvSpPr txBox="1">
            <a:spLocks/>
          </p:cNvSpPr>
          <p:nvPr userDrawn="1"/>
        </p:nvSpPr>
        <p:spPr>
          <a:xfrm>
            <a:off x="10251861" y="6471473"/>
            <a:ext cx="1512875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4A0B676D-94B6-4143-8CFB-76FFC1EA0F20}" type="slidenum">
              <a:rPr lang="de-DE" sz="1000" b="0" i="0" u="none" strike="noStrike" kern="1200" baseline="0" smtClean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1000" b="0" i="0" u="none" strike="noStrike" kern="1200" baseline="0" dirty="0">
              <a:solidFill>
                <a:srgbClr val="4251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D01454A-232F-BF12-5B12-4C1E78B38011}"/>
              </a:ext>
            </a:extLst>
          </p:cNvPr>
          <p:cNvSpPr/>
          <p:nvPr userDrawn="1"/>
        </p:nvSpPr>
        <p:spPr>
          <a:xfrm>
            <a:off x="338667" y="347133"/>
            <a:ext cx="1915881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5EA902CE-E22D-52C1-93DE-B3337FD2A2D2}"/>
              </a:ext>
            </a:extLst>
          </p:cNvPr>
          <p:cNvSpPr txBox="1">
            <a:spLocks/>
          </p:cNvSpPr>
          <p:nvPr userDrawn="1"/>
        </p:nvSpPr>
        <p:spPr>
          <a:xfrm>
            <a:off x="639328" y="6471472"/>
            <a:ext cx="9144000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 sz="1000" b="0" i="0" u="none" strike="noStrike" kern="1200" baseline="0" dirty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Lemgo | </a:t>
            </a:r>
            <a:fld id="{F74DF023-A3A6-407A-9B5E-4EECB5928C09}" type="datetime1">
              <a:rPr lang="de-DE" sz="1000" b="0" i="0" u="none" strike="noStrike" kern="1200" baseline="0" smtClean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03.11.2025</a:t>
            </a:fld>
            <a:r>
              <a:rPr lang="de-DE" sz="1000" dirty="0"/>
              <a:t> </a:t>
            </a:r>
            <a:r>
              <a:rPr lang="de-DE" sz="1000" b="0" i="0" u="none" strike="noStrike" kern="1200" baseline="0" dirty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 </a:t>
            </a:r>
            <a:r>
              <a:rPr lang="de-DE" sz="1000" b="0" i="0" u="none" strike="noStrike" kern="1200" baseline="0" dirty="0" err="1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</a:t>
            </a:r>
            <a:r>
              <a:rPr lang="de-DE" sz="1000" b="0" i="0" u="none" strike="noStrike" kern="1200" baseline="0" dirty="0">
                <a:solidFill>
                  <a:srgbClr val="4251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1 | Team #4 | Max and Orchestration Quest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FF5FC-5F2B-4965-ACA6-36BA39C55F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1721" y="277486"/>
            <a:ext cx="1106524" cy="11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70" r:id="rId3"/>
    <p:sldLayoutId id="2147483665" r:id="rId4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"/>
            <a:ext cx="12192000" cy="6857463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504825" y="1994716"/>
            <a:ext cx="9144000" cy="34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rtl="0">
              <a:buClr>
                <a:srgbClr val="E40042"/>
              </a:buClr>
              <a:buSzPct val="75000"/>
              <a:buFont typeface="Wingdings" panose="05000000000000000000" pitchFamily="2" charset="2"/>
              <a:buChar char="n"/>
            </a:pPr>
            <a:endParaRPr lang="de-DE" sz="1800" b="1" dirty="0">
              <a:solidFill>
                <a:srgbClr val="425159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 userDrawn="1"/>
        </p:nvSpPr>
        <p:spPr>
          <a:xfrm>
            <a:off x="10251861" y="6471473"/>
            <a:ext cx="1512875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4A0B676D-94B6-4143-8CFB-76FFC1EA0F20}" type="slidenum">
              <a:rPr lang="de-DE" sz="750" b="0" i="0" u="none" strike="noStrike" kern="120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750" b="0" i="0" u="none" strike="noStrike" kern="120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35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"/>
            <a:ext cx="12192000" cy="6857463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504825" y="1994716"/>
            <a:ext cx="9144000" cy="34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 rtl="0">
              <a:buClr>
                <a:srgbClr val="E40042"/>
              </a:buClr>
              <a:buSzPct val="75000"/>
              <a:buFont typeface="Wingdings" panose="05000000000000000000" pitchFamily="2" charset="2"/>
              <a:buChar char="n"/>
            </a:pPr>
            <a:endParaRPr lang="de-DE" sz="1800" b="1" dirty="0">
              <a:solidFill>
                <a:srgbClr val="425159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 userDrawn="1"/>
        </p:nvSpPr>
        <p:spPr>
          <a:xfrm>
            <a:off x="10251861" y="6471473"/>
            <a:ext cx="1512875" cy="2904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500" b="0" i="0" u="none" strike="noStrike" kern="1200" baseline="30000" smtClean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4A0B676D-94B6-4143-8CFB-76FFC1EA0F20}" type="slidenum">
              <a:rPr lang="de-DE" sz="750" b="0" i="0" u="none" strike="noStrike" kern="120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750" b="0" i="0" u="none" strike="noStrike" kern="120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7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68"/>
            <a:ext cx="12192479" cy="68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ckinsey.com/capabilities/operations/our-insights/operations-blog/ops-40-the-human-factor-a-class-size-of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109891" y="3844927"/>
            <a:ext cx="7687600" cy="849538"/>
          </a:xfrm>
        </p:spPr>
        <p:txBody>
          <a:bodyPr>
            <a:normAutofit fontScale="85000" lnSpcReduction="20000"/>
          </a:bodyPr>
          <a:lstStyle/>
          <a:p>
            <a:r>
              <a:rPr lang="en-US" sz="7800" b="1" dirty="0"/>
              <a:t>Max</a:t>
            </a:r>
            <a:r>
              <a:rPr lang="en-US" dirty="0"/>
              <a:t> </a:t>
            </a:r>
            <a:r>
              <a:rPr lang="en-US" sz="4700" dirty="0">
                <a:solidFill>
                  <a:schemeClr val="bg1">
                    <a:lumMod val="85000"/>
                  </a:schemeClr>
                </a:solidFill>
              </a:rPr>
              <a:t>and Orchestration Quest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>
          <a:xfrm>
            <a:off x="416648" y="5850260"/>
            <a:ext cx="3366191" cy="415925"/>
          </a:xfrm>
        </p:spPr>
        <p:txBody>
          <a:bodyPr/>
          <a:lstStyle/>
          <a:p>
            <a:r>
              <a:rPr lang="en-US" dirty="0"/>
              <a:t>Lemgo | 03.11.2025 | Team #4 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4218628" y="4601130"/>
            <a:ext cx="4578863" cy="558011"/>
          </a:xfrm>
        </p:spPr>
        <p:txBody>
          <a:bodyPr>
            <a:normAutofit/>
          </a:bodyPr>
          <a:lstStyle/>
          <a:p>
            <a:r>
              <a:rPr lang="en-US" sz="2000" dirty="0"/>
              <a:t>Gamification of Container Orchestration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759B2C-7BD5-44B2-BCA7-896443687664}"/>
              </a:ext>
            </a:extLst>
          </p:cNvPr>
          <p:cNvSpPr txBox="1">
            <a:spLocks/>
          </p:cNvSpPr>
          <p:nvPr/>
        </p:nvSpPr>
        <p:spPr>
          <a:xfrm>
            <a:off x="8316227" y="5933777"/>
            <a:ext cx="3366190" cy="41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75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Supervisor: </a:t>
            </a:r>
            <a:r>
              <a:rPr lang="en-US" dirty="0" err="1"/>
              <a:t>Akshay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1B8F7-255F-41CE-844B-AADC553F1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227" y="1415631"/>
            <a:ext cx="3721183" cy="374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Technical Setup &amp; Resource Planning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1281793"/>
            <a:ext cx="11087779" cy="4482194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Guidelines</a:t>
            </a:r>
          </a:p>
          <a:p>
            <a:pPr marL="358775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only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open-source software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licensed tools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provided by the university.</a:t>
            </a:r>
          </a:p>
          <a:p>
            <a:pPr marL="358775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that all team members have access to the required platforms and versions.</a:t>
            </a:r>
          </a:p>
          <a:p>
            <a:pPr marL="701666" lvl="1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Examples: Godot, Unity (Education License), Unreal Engine, Blender, React, Node.js.</a:t>
            </a:r>
          </a:p>
          <a:p>
            <a:pPr marL="0" indent="0">
              <a:buNone/>
            </a:pP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</a:t>
            </a: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Requirements</a:t>
            </a:r>
            <a:endParaRPr lang="de-DE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whether special hardware is required for your project:</a:t>
            </a:r>
          </a:p>
          <a:p>
            <a:pPr marL="701666" lvl="1" indent="-358775"/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High-performance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PCs with dedicated GPUs</a:t>
            </a:r>
          </a:p>
          <a:p>
            <a:pPr marL="701666" lvl="1" indent="-358775"/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VR/AR headsets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sensors, controllers, or simulation rigs</a:t>
            </a:r>
          </a:p>
          <a:p>
            <a:pPr marL="0" indent="0">
              <a:buNone/>
            </a:pP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Availability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Indicate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many systems or devices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needed (e.g., for development, testing, demonstration).</a:t>
            </a:r>
          </a:p>
          <a:p>
            <a:pPr marL="358775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Clarify whether the required equipment is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on campus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needs to be requested.</a:t>
            </a:r>
          </a:p>
          <a:p>
            <a:pPr marL="0" indent="0">
              <a:buNone/>
            </a:pP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 Options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 practical alternatives such as:</a:t>
            </a:r>
          </a:p>
          <a:p>
            <a:pPr marL="701666" lvl="1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Running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simulations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instead of VR setups</a:t>
            </a:r>
          </a:p>
          <a:p>
            <a:pPr marL="701666" lvl="1" indent="-358775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cloud-based GPU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environments</a:t>
            </a:r>
          </a:p>
          <a:p>
            <a:pPr marL="701666" lvl="1" indent="-358775"/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Collaborating with other teams or departments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share equipment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6B3138-5B75-E1DE-D6C3-4D1824178CB9}"/>
              </a:ext>
            </a:extLst>
          </p:cNvPr>
          <p:cNvSpPr txBox="1"/>
          <p:nvPr/>
        </p:nvSpPr>
        <p:spPr>
          <a:xfrm>
            <a:off x="491066" y="6147933"/>
            <a:ext cx="11497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🎯 </a:t>
            </a:r>
            <a:r>
              <a:rPr lang="en-US" sz="1600" i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Goal: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 resources </a:t>
            </a:r>
            <a:r>
              <a:rPr lang="en-US" sz="1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efficiently, creatively, and sustainably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while ensuring that all teams can </a:t>
            </a:r>
            <a:r>
              <a:rPr lang="en-US" sz="1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 productively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de-DE" sz="16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5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Pitch Template – </a:t>
            </a:r>
            <a:r>
              <a:rPr lang="de-DE" dirty="0" err="1"/>
              <a:t>Footer</a:t>
            </a:r>
            <a:r>
              <a:rPr lang="de-DE" dirty="0"/>
              <a:t> Information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58775" indent="-358775"/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PitchRev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Indicates the current revision number of the presentation. Use it to track progress — presentations can evolve as new insights and results emerge.</a:t>
            </a:r>
          </a:p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No.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Identifies your project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team.Always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include your assigned team number for easy reference.</a:t>
            </a:r>
          </a:p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Title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Clearly state your project’s name or working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title.This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ensures each presentation can be linked to its context at first glance.</a:t>
            </a:r>
          </a:p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Number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Helps your audience take notes or refer to specific slides during Q&amp;A. This is especially useful for feedback sessions and mentoring discussions.</a:t>
            </a:r>
          </a:p>
          <a:p>
            <a:pPr marL="358775" indent="-358775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PitchRev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.”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not final, 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journey</a:t>
            </a:r>
            <a:r>
              <a:rPr lang="de-DE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8062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3C6170-DD45-43F3-B5F5-BC90602178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60" y="4489193"/>
            <a:ext cx="2275935" cy="839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39586-AD0F-4657-859E-C9D48A88D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6575">
            <a:off x="1133557" y="535468"/>
            <a:ext cx="5747519" cy="5747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05E2-92F8-449A-8277-5872E7E3F01A}"/>
              </a:ext>
            </a:extLst>
          </p:cNvPr>
          <p:cNvSpPr txBox="1"/>
          <p:nvPr/>
        </p:nvSpPr>
        <p:spPr>
          <a:xfrm>
            <a:off x="6276306" y="2115402"/>
            <a:ext cx="5524266" cy="1938992"/>
          </a:xfrm>
          <a:custGeom>
            <a:avLst/>
            <a:gdLst>
              <a:gd name="connsiteX0" fmla="*/ 0 w 5524266"/>
              <a:gd name="connsiteY0" fmla="*/ 0 h 1938992"/>
              <a:gd name="connsiteX1" fmla="*/ 386699 w 5524266"/>
              <a:gd name="connsiteY1" fmla="*/ 0 h 1938992"/>
              <a:gd name="connsiteX2" fmla="*/ 883883 w 5524266"/>
              <a:gd name="connsiteY2" fmla="*/ 0 h 1938992"/>
              <a:gd name="connsiteX3" fmla="*/ 1491552 w 5524266"/>
              <a:gd name="connsiteY3" fmla="*/ 0 h 1938992"/>
              <a:gd name="connsiteX4" fmla="*/ 1878250 w 5524266"/>
              <a:gd name="connsiteY4" fmla="*/ 0 h 1938992"/>
              <a:gd name="connsiteX5" fmla="*/ 2375434 w 5524266"/>
              <a:gd name="connsiteY5" fmla="*/ 0 h 1938992"/>
              <a:gd name="connsiteX6" fmla="*/ 2817376 w 5524266"/>
              <a:gd name="connsiteY6" fmla="*/ 0 h 1938992"/>
              <a:gd name="connsiteX7" fmla="*/ 3480288 w 5524266"/>
              <a:gd name="connsiteY7" fmla="*/ 0 h 1938992"/>
              <a:gd name="connsiteX8" fmla="*/ 4087957 w 5524266"/>
              <a:gd name="connsiteY8" fmla="*/ 0 h 1938992"/>
              <a:gd name="connsiteX9" fmla="*/ 4529898 w 5524266"/>
              <a:gd name="connsiteY9" fmla="*/ 0 h 1938992"/>
              <a:gd name="connsiteX10" fmla="*/ 5027082 w 5524266"/>
              <a:gd name="connsiteY10" fmla="*/ 0 h 1938992"/>
              <a:gd name="connsiteX11" fmla="*/ 5524266 w 5524266"/>
              <a:gd name="connsiteY11" fmla="*/ 0 h 1938992"/>
              <a:gd name="connsiteX12" fmla="*/ 5524266 w 5524266"/>
              <a:gd name="connsiteY12" fmla="*/ 484748 h 1938992"/>
              <a:gd name="connsiteX13" fmla="*/ 5524266 w 5524266"/>
              <a:gd name="connsiteY13" fmla="*/ 969496 h 1938992"/>
              <a:gd name="connsiteX14" fmla="*/ 5524266 w 5524266"/>
              <a:gd name="connsiteY14" fmla="*/ 1473634 h 1938992"/>
              <a:gd name="connsiteX15" fmla="*/ 5524266 w 5524266"/>
              <a:gd name="connsiteY15" fmla="*/ 1938992 h 1938992"/>
              <a:gd name="connsiteX16" fmla="*/ 4916597 w 5524266"/>
              <a:gd name="connsiteY16" fmla="*/ 1938992 h 1938992"/>
              <a:gd name="connsiteX17" fmla="*/ 4364170 w 5524266"/>
              <a:gd name="connsiteY17" fmla="*/ 1938992 h 1938992"/>
              <a:gd name="connsiteX18" fmla="*/ 3866986 w 5524266"/>
              <a:gd name="connsiteY18" fmla="*/ 1938992 h 1938992"/>
              <a:gd name="connsiteX19" fmla="*/ 3204074 w 5524266"/>
              <a:gd name="connsiteY19" fmla="*/ 1938992 h 1938992"/>
              <a:gd name="connsiteX20" fmla="*/ 2651648 w 5524266"/>
              <a:gd name="connsiteY20" fmla="*/ 1938992 h 1938992"/>
              <a:gd name="connsiteX21" fmla="*/ 2154464 w 5524266"/>
              <a:gd name="connsiteY21" fmla="*/ 1938992 h 1938992"/>
              <a:gd name="connsiteX22" fmla="*/ 1602037 w 5524266"/>
              <a:gd name="connsiteY22" fmla="*/ 1938992 h 1938992"/>
              <a:gd name="connsiteX23" fmla="*/ 1215339 w 5524266"/>
              <a:gd name="connsiteY23" fmla="*/ 1938992 h 1938992"/>
              <a:gd name="connsiteX24" fmla="*/ 662912 w 5524266"/>
              <a:gd name="connsiteY24" fmla="*/ 1938992 h 1938992"/>
              <a:gd name="connsiteX25" fmla="*/ 0 w 5524266"/>
              <a:gd name="connsiteY25" fmla="*/ 1938992 h 1938992"/>
              <a:gd name="connsiteX26" fmla="*/ 0 w 5524266"/>
              <a:gd name="connsiteY26" fmla="*/ 1512414 h 1938992"/>
              <a:gd name="connsiteX27" fmla="*/ 0 w 5524266"/>
              <a:gd name="connsiteY27" fmla="*/ 1027666 h 1938992"/>
              <a:gd name="connsiteX28" fmla="*/ 0 w 5524266"/>
              <a:gd name="connsiteY28" fmla="*/ 562308 h 1938992"/>
              <a:gd name="connsiteX29" fmla="*/ 0 w 5524266"/>
              <a:gd name="connsiteY29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24266" h="1938992" fill="none" extrusionOk="0">
                <a:moveTo>
                  <a:pt x="0" y="0"/>
                </a:moveTo>
                <a:cubicBezTo>
                  <a:pt x="84354" y="-30928"/>
                  <a:pt x="244827" y="36990"/>
                  <a:pt x="386699" y="0"/>
                </a:cubicBezTo>
                <a:cubicBezTo>
                  <a:pt x="528571" y="-36990"/>
                  <a:pt x="635953" y="4764"/>
                  <a:pt x="883883" y="0"/>
                </a:cubicBezTo>
                <a:cubicBezTo>
                  <a:pt x="1131813" y="-4764"/>
                  <a:pt x="1306547" y="34447"/>
                  <a:pt x="1491552" y="0"/>
                </a:cubicBezTo>
                <a:cubicBezTo>
                  <a:pt x="1676557" y="-34447"/>
                  <a:pt x="1685054" y="37916"/>
                  <a:pt x="1878250" y="0"/>
                </a:cubicBezTo>
                <a:cubicBezTo>
                  <a:pt x="2071446" y="-37916"/>
                  <a:pt x="2133720" y="40443"/>
                  <a:pt x="2375434" y="0"/>
                </a:cubicBezTo>
                <a:cubicBezTo>
                  <a:pt x="2617148" y="-40443"/>
                  <a:pt x="2675685" y="37196"/>
                  <a:pt x="2817376" y="0"/>
                </a:cubicBezTo>
                <a:cubicBezTo>
                  <a:pt x="2959067" y="-37196"/>
                  <a:pt x="3209902" y="31485"/>
                  <a:pt x="3480288" y="0"/>
                </a:cubicBezTo>
                <a:cubicBezTo>
                  <a:pt x="3750674" y="-31485"/>
                  <a:pt x="3821535" y="34038"/>
                  <a:pt x="4087957" y="0"/>
                </a:cubicBezTo>
                <a:cubicBezTo>
                  <a:pt x="4354379" y="-34038"/>
                  <a:pt x="4337564" y="5451"/>
                  <a:pt x="4529898" y="0"/>
                </a:cubicBezTo>
                <a:cubicBezTo>
                  <a:pt x="4722232" y="-5451"/>
                  <a:pt x="4790301" y="44764"/>
                  <a:pt x="5027082" y="0"/>
                </a:cubicBezTo>
                <a:cubicBezTo>
                  <a:pt x="5263863" y="-44764"/>
                  <a:pt x="5349768" y="42594"/>
                  <a:pt x="5524266" y="0"/>
                </a:cubicBezTo>
                <a:cubicBezTo>
                  <a:pt x="5564071" y="152924"/>
                  <a:pt x="5488017" y="299877"/>
                  <a:pt x="5524266" y="484748"/>
                </a:cubicBezTo>
                <a:cubicBezTo>
                  <a:pt x="5560515" y="669619"/>
                  <a:pt x="5485977" y="829154"/>
                  <a:pt x="5524266" y="969496"/>
                </a:cubicBezTo>
                <a:cubicBezTo>
                  <a:pt x="5562555" y="1109838"/>
                  <a:pt x="5490798" y="1285021"/>
                  <a:pt x="5524266" y="1473634"/>
                </a:cubicBezTo>
                <a:cubicBezTo>
                  <a:pt x="5557734" y="1662247"/>
                  <a:pt x="5470234" y="1784189"/>
                  <a:pt x="5524266" y="1938992"/>
                </a:cubicBezTo>
                <a:cubicBezTo>
                  <a:pt x="5254820" y="1945160"/>
                  <a:pt x="5088598" y="1920513"/>
                  <a:pt x="4916597" y="1938992"/>
                </a:cubicBezTo>
                <a:cubicBezTo>
                  <a:pt x="4744596" y="1957471"/>
                  <a:pt x="4619249" y="1918562"/>
                  <a:pt x="4364170" y="1938992"/>
                </a:cubicBezTo>
                <a:cubicBezTo>
                  <a:pt x="4109091" y="1959422"/>
                  <a:pt x="4075501" y="1929781"/>
                  <a:pt x="3866986" y="1938992"/>
                </a:cubicBezTo>
                <a:cubicBezTo>
                  <a:pt x="3658471" y="1948203"/>
                  <a:pt x="3348688" y="1891567"/>
                  <a:pt x="3204074" y="1938992"/>
                </a:cubicBezTo>
                <a:cubicBezTo>
                  <a:pt x="3059460" y="1986417"/>
                  <a:pt x="2818065" y="1890804"/>
                  <a:pt x="2651648" y="1938992"/>
                </a:cubicBezTo>
                <a:cubicBezTo>
                  <a:pt x="2485231" y="1987180"/>
                  <a:pt x="2379964" y="1921225"/>
                  <a:pt x="2154464" y="1938992"/>
                </a:cubicBezTo>
                <a:cubicBezTo>
                  <a:pt x="1928964" y="1956759"/>
                  <a:pt x="1834664" y="1934405"/>
                  <a:pt x="1602037" y="1938992"/>
                </a:cubicBezTo>
                <a:cubicBezTo>
                  <a:pt x="1369410" y="1943579"/>
                  <a:pt x="1324840" y="1899832"/>
                  <a:pt x="1215339" y="1938992"/>
                </a:cubicBezTo>
                <a:cubicBezTo>
                  <a:pt x="1105838" y="1978152"/>
                  <a:pt x="826980" y="1918387"/>
                  <a:pt x="662912" y="1938992"/>
                </a:cubicBezTo>
                <a:cubicBezTo>
                  <a:pt x="498844" y="1959597"/>
                  <a:pt x="249980" y="1894750"/>
                  <a:pt x="0" y="1938992"/>
                </a:cubicBezTo>
                <a:cubicBezTo>
                  <a:pt x="-28249" y="1796518"/>
                  <a:pt x="33365" y="1670975"/>
                  <a:pt x="0" y="1512414"/>
                </a:cubicBezTo>
                <a:cubicBezTo>
                  <a:pt x="-33365" y="1353853"/>
                  <a:pt x="23981" y="1254988"/>
                  <a:pt x="0" y="1027666"/>
                </a:cubicBezTo>
                <a:cubicBezTo>
                  <a:pt x="-23981" y="800344"/>
                  <a:pt x="5567" y="762074"/>
                  <a:pt x="0" y="562308"/>
                </a:cubicBezTo>
                <a:cubicBezTo>
                  <a:pt x="-5567" y="362542"/>
                  <a:pt x="38652" y="176693"/>
                  <a:pt x="0" y="0"/>
                </a:cubicBezTo>
                <a:close/>
              </a:path>
              <a:path w="5524266" h="1938992" stroke="0" extrusionOk="0">
                <a:moveTo>
                  <a:pt x="0" y="0"/>
                </a:moveTo>
                <a:cubicBezTo>
                  <a:pt x="199949" y="-2258"/>
                  <a:pt x="431812" y="42927"/>
                  <a:pt x="552427" y="0"/>
                </a:cubicBezTo>
                <a:cubicBezTo>
                  <a:pt x="673042" y="-42927"/>
                  <a:pt x="829646" y="44059"/>
                  <a:pt x="994368" y="0"/>
                </a:cubicBezTo>
                <a:cubicBezTo>
                  <a:pt x="1159090" y="-44059"/>
                  <a:pt x="1323687" y="54320"/>
                  <a:pt x="1491552" y="0"/>
                </a:cubicBezTo>
                <a:cubicBezTo>
                  <a:pt x="1659417" y="-54320"/>
                  <a:pt x="1830823" y="25204"/>
                  <a:pt x="1933493" y="0"/>
                </a:cubicBezTo>
                <a:cubicBezTo>
                  <a:pt x="2036163" y="-25204"/>
                  <a:pt x="2249053" y="58159"/>
                  <a:pt x="2430677" y="0"/>
                </a:cubicBezTo>
                <a:cubicBezTo>
                  <a:pt x="2612301" y="-58159"/>
                  <a:pt x="2683455" y="1040"/>
                  <a:pt x="2817376" y="0"/>
                </a:cubicBezTo>
                <a:cubicBezTo>
                  <a:pt x="2951297" y="-1040"/>
                  <a:pt x="3191213" y="17900"/>
                  <a:pt x="3369802" y="0"/>
                </a:cubicBezTo>
                <a:cubicBezTo>
                  <a:pt x="3548391" y="-17900"/>
                  <a:pt x="3773305" y="61369"/>
                  <a:pt x="3922229" y="0"/>
                </a:cubicBezTo>
                <a:cubicBezTo>
                  <a:pt x="4071153" y="-61369"/>
                  <a:pt x="4440288" y="51613"/>
                  <a:pt x="4585141" y="0"/>
                </a:cubicBezTo>
                <a:cubicBezTo>
                  <a:pt x="4729994" y="-51613"/>
                  <a:pt x="5066691" y="97616"/>
                  <a:pt x="5524266" y="0"/>
                </a:cubicBezTo>
                <a:cubicBezTo>
                  <a:pt x="5569452" y="181067"/>
                  <a:pt x="5475082" y="288839"/>
                  <a:pt x="5524266" y="465358"/>
                </a:cubicBezTo>
                <a:cubicBezTo>
                  <a:pt x="5573450" y="641877"/>
                  <a:pt x="5518137" y="732622"/>
                  <a:pt x="5524266" y="950106"/>
                </a:cubicBezTo>
                <a:cubicBezTo>
                  <a:pt x="5530395" y="1167590"/>
                  <a:pt x="5513277" y="1207752"/>
                  <a:pt x="5524266" y="1376684"/>
                </a:cubicBezTo>
                <a:cubicBezTo>
                  <a:pt x="5535255" y="1545616"/>
                  <a:pt x="5509963" y="1722420"/>
                  <a:pt x="5524266" y="1938992"/>
                </a:cubicBezTo>
                <a:cubicBezTo>
                  <a:pt x="5361066" y="1958408"/>
                  <a:pt x="5304859" y="1925700"/>
                  <a:pt x="5137567" y="1938992"/>
                </a:cubicBezTo>
                <a:cubicBezTo>
                  <a:pt x="4970275" y="1952284"/>
                  <a:pt x="4816949" y="1919147"/>
                  <a:pt x="4695626" y="1938992"/>
                </a:cubicBezTo>
                <a:cubicBezTo>
                  <a:pt x="4574303" y="1958837"/>
                  <a:pt x="4304101" y="1886511"/>
                  <a:pt x="4032714" y="1938992"/>
                </a:cubicBezTo>
                <a:cubicBezTo>
                  <a:pt x="3761327" y="1991473"/>
                  <a:pt x="3811119" y="1898629"/>
                  <a:pt x="3646016" y="1938992"/>
                </a:cubicBezTo>
                <a:cubicBezTo>
                  <a:pt x="3480913" y="1979355"/>
                  <a:pt x="3261307" y="1936946"/>
                  <a:pt x="3148832" y="1938992"/>
                </a:cubicBezTo>
                <a:cubicBezTo>
                  <a:pt x="3036357" y="1941038"/>
                  <a:pt x="2853275" y="1896926"/>
                  <a:pt x="2762133" y="1938992"/>
                </a:cubicBezTo>
                <a:cubicBezTo>
                  <a:pt x="2670991" y="1981058"/>
                  <a:pt x="2472763" y="1918394"/>
                  <a:pt x="2209706" y="1938992"/>
                </a:cubicBezTo>
                <a:cubicBezTo>
                  <a:pt x="1946649" y="1959590"/>
                  <a:pt x="1875343" y="1918883"/>
                  <a:pt x="1712522" y="1938992"/>
                </a:cubicBezTo>
                <a:cubicBezTo>
                  <a:pt x="1549701" y="1959101"/>
                  <a:pt x="1337003" y="1921679"/>
                  <a:pt x="1049611" y="1938992"/>
                </a:cubicBezTo>
                <a:cubicBezTo>
                  <a:pt x="762219" y="1956305"/>
                  <a:pt x="701652" y="1929657"/>
                  <a:pt x="497184" y="1938992"/>
                </a:cubicBezTo>
                <a:cubicBezTo>
                  <a:pt x="292716" y="1948327"/>
                  <a:pt x="103168" y="1917445"/>
                  <a:pt x="0" y="1938992"/>
                </a:cubicBezTo>
                <a:cubicBezTo>
                  <a:pt x="-11452" y="1696781"/>
                  <a:pt x="19906" y="1546635"/>
                  <a:pt x="0" y="1434854"/>
                </a:cubicBezTo>
                <a:cubicBezTo>
                  <a:pt x="-19906" y="1323073"/>
                  <a:pt x="48621" y="1120429"/>
                  <a:pt x="0" y="911326"/>
                </a:cubicBezTo>
                <a:cubicBezTo>
                  <a:pt x="-48621" y="702223"/>
                  <a:pt x="36874" y="659714"/>
                  <a:pt x="0" y="484748"/>
                </a:cubicBezTo>
                <a:cubicBezTo>
                  <a:pt x="-36874" y="309782"/>
                  <a:pt x="46690" y="14160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87368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2D platformer </a:t>
            </a:r>
            <a:r>
              <a:rPr lang="en-US" sz="2400" b="1" dirty="0"/>
              <a:t>Max and Orchestration Quest</a:t>
            </a:r>
            <a:r>
              <a:rPr lang="en-US" sz="2400" dirty="0"/>
              <a:t> uses </a:t>
            </a:r>
            <a:r>
              <a:rPr lang="en-US" sz="2400" b="1" dirty="0"/>
              <a:t>Unity</a:t>
            </a:r>
            <a:r>
              <a:rPr lang="en-US" sz="2400" dirty="0"/>
              <a:t> to create a retro game interface where the player must physically move and deploy virtual server resources controlled by </a:t>
            </a:r>
            <a:r>
              <a:rPr lang="en-US" sz="2400" b="1" dirty="0"/>
              <a:t>Docker</a:t>
            </a:r>
            <a:endParaRPr lang="de-DE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23D67-58BF-43B6-BFE9-9FC435D49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20" y="5443927"/>
            <a:ext cx="1114116" cy="1114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0903F-F167-45B0-AC70-8435FAC932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90" y="5505889"/>
            <a:ext cx="860303" cy="967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7E2AB3-2EC2-4B03-B3E4-AB3A64A35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25" y="5627533"/>
            <a:ext cx="1367433" cy="8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1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522" y="402660"/>
            <a:ext cx="6845013" cy="571726"/>
          </a:xfrm>
        </p:spPr>
        <p:txBody>
          <a:bodyPr/>
          <a:lstStyle/>
          <a:p>
            <a:r>
              <a:rPr lang="en-US" sz="3600" dirty="0"/>
              <a:t>Max and Orchestration Quest</a:t>
            </a:r>
            <a:endParaRPr lang="de-DE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86B4FD-6EA6-49A7-9C19-FFDB0C8E4F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5105" b="14153"/>
          <a:stretch/>
        </p:blipFill>
        <p:spPr>
          <a:xfrm>
            <a:off x="1116531" y="3669390"/>
            <a:ext cx="1665170" cy="167479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BE4319-511C-4ABF-AC58-CBF3F39CED57}"/>
              </a:ext>
            </a:extLst>
          </p:cNvPr>
          <p:cNvSpPr txBox="1"/>
          <p:nvPr/>
        </p:nvSpPr>
        <p:spPr>
          <a:xfrm flipH="1">
            <a:off x="1046746" y="5484386"/>
            <a:ext cx="173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Khaled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Rakhisi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20067751</a:t>
            </a:r>
            <a:endParaRPr lang="de-D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5596A8B-88A7-47D9-83BE-CC14C2556DCB}"/>
              </a:ext>
            </a:extLst>
          </p:cNvPr>
          <p:cNvSpPr txBox="1">
            <a:spLocks/>
          </p:cNvSpPr>
          <p:nvPr/>
        </p:nvSpPr>
        <p:spPr>
          <a:xfrm>
            <a:off x="4842310" y="2628091"/>
            <a:ext cx="3431406" cy="624493"/>
          </a:xfrm>
          <a:prstGeom prst="rect">
            <a:avLst/>
          </a:prstGeom>
        </p:spPr>
        <p:txBody>
          <a:bodyPr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5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Meet Team #4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A6DE90-CE30-48BD-9004-ED75EA13F941}"/>
              </a:ext>
            </a:extLst>
          </p:cNvPr>
          <p:cNvSpPr txBox="1"/>
          <p:nvPr/>
        </p:nvSpPr>
        <p:spPr>
          <a:xfrm>
            <a:off x="1544854" y="1334106"/>
            <a:ext cx="741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Enjoy retro world while actively learning docker orchestration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DF003-D870-4435-94FB-7C74DF8D4E32}"/>
              </a:ext>
            </a:extLst>
          </p:cNvPr>
          <p:cNvSpPr txBox="1"/>
          <p:nvPr/>
        </p:nvSpPr>
        <p:spPr>
          <a:xfrm rot="20085648">
            <a:off x="458912" y="1061741"/>
            <a:ext cx="12275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📺</a:t>
            </a:r>
            <a:endParaRPr lang="de-DE" sz="6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C6651B-426A-4020-ABB9-51F057A68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287"/>
          <a:stretch/>
        </p:blipFill>
        <p:spPr>
          <a:xfrm>
            <a:off x="3261360" y="3669390"/>
            <a:ext cx="1665170" cy="167479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089B54-44F4-480C-9BE0-981FDF2B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287"/>
          <a:stretch/>
        </p:blipFill>
        <p:spPr>
          <a:xfrm>
            <a:off x="5406190" y="3669390"/>
            <a:ext cx="1665170" cy="167479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0E52D4-3F35-4061-808C-64AEBC40C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287"/>
          <a:stretch/>
        </p:blipFill>
        <p:spPr>
          <a:xfrm>
            <a:off x="7551020" y="3669390"/>
            <a:ext cx="1665170" cy="167479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FF2795-A55B-4168-99D6-E7DEEDBE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287"/>
          <a:stretch/>
        </p:blipFill>
        <p:spPr>
          <a:xfrm>
            <a:off x="9657348" y="3669390"/>
            <a:ext cx="1665170" cy="167479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913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 &amp; 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5" y="1665739"/>
            <a:ext cx="11087779" cy="4482194"/>
          </a:xfrm>
        </p:spPr>
        <p:txBody>
          <a:bodyPr/>
          <a:lstStyle/>
          <a:p>
            <a:pPr marL="358775" indent="-358775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Context: What real-world problem or need are you addressing?</a:t>
            </a:r>
            <a:b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and steep learning curve of modern IT infrastructure, specifically container orchestration (like Docker and Kubernetes). A dry text-based command line tool.</a:t>
            </a:r>
            <a:b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it matters: Who benefits, and why is it relevant?</a:t>
            </a:r>
            <a:b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relevant because mastering orchestration is critical for current software development and DevOps careers.</a:t>
            </a:r>
            <a:b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benefits? </a:t>
            </a:r>
            <a:br>
              <a:rPr lang="en-US" sz="1800" dirty="0">
                <a:solidFill>
                  <a:schemeClr val="accent3"/>
                </a:solidFill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Students: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They learn in an easy, interactive and fun way with critical infrastructure tools.</a:t>
            </a:r>
            <a:b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Educators: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They receive an effective, measurable, and engaging teaching tool.</a:t>
            </a:r>
          </a:p>
          <a:p>
            <a:pPr marL="358775" indent="-358775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Evidence or observation:</a:t>
            </a:r>
            <a:b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frequently feel overwhelmed and lose focus when confronted with command-line interfaces (CLIs); our game turns these abstract deployment steps into a physical, rewarding platformer puzzle.</a:t>
            </a:r>
          </a:p>
        </p:txBody>
      </p:sp>
    </p:spTree>
    <p:extLst>
      <p:ext uri="{BB962C8B-B14F-4D97-AF65-F5344CB8AC3E}">
        <p14:creationId xmlns:p14="http://schemas.microsoft.com/office/powerpoint/2010/main" val="166468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B421531-2C34-4B08-83EB-02B615E4B098}"/>
              </a:ext>
            </a:extLst>
          </p:cNvPr>
          <p:cNvGrpSpPr/>
          <p:nvPr/>
        </p:nvGrpSpPr>
        <p:grpSpPr>
          <a:xfrm>
            <a:off x="8699977" y="3891992"/>
            <a:ext cx="2896710" cy="2023306"/>
            <a:chOff x="8997424" y="4247344"/>
            <a:chExt cx="2896710" cy="20233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689BB5-5314-45C3-A309-0313DB8AD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424" y="5012983"/>
              <a:ext cx="1371704" cy="1257667"/>
            </a:xfrm>
            <a:prstGeom prst="rect">
              <a:avLst/>
            </a:prstGeom>
          </p:spPr>
        </p:pic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A3743CB6-51FB-4AFF-A422-872D89D2F44A}"/>
                </a:ext>
              </a:extLst>
            </p:cNvPr>
            <p:cNvSpPr/>
            <p:nvPr/>
          </p:nvSpPr>
          <p:spPr>
            <a:xfrm>
              <a:off x="9515559" y="4247344"/>
              <a:ext cx="335433" cy="587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544F2-4853-4C63-A14D-0A64BDA938F1}"/>
                </a:ext>
              </a:extLst>
            </p:cNvPr>
            <p:cNvSpPr txBox="1"/>
            <p:nvPr/>
          </p:nvSpPr>
          <p:spPr>
            <a:xfrm>
              <a:off x="10420654" y="4955371"/>
              <a:ext cx="14734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CPU: 90%</a:t>
              </a:r>
              <a:br>
                <a:rPr lang="en-US" sz="2400" dirty="0"/>
              </a:br>
              <a:r>
                <a:rPr lang="en-US" sz="2400" dirty="0">
                  <a:solidFill>
                    <a:srgbClr val="FFC000"/>
                  </a:solidFill>
                </a:rPr>
                <a:t>RAM: 60%</a:t>
              </a:r>
              <a:br>
                <a:rPr lang="en-US" sz="2400" dirty="0"/>
              </a:br>
              <a:r>
                <a:rPr lang="en-US" sz="2400" dirty="0">
                  <a:solidFill>
                    <a:srgbClr val="00B050"/>
                  </a:solidFill>
                </a:rPr>
                <a:t>Disk: 20%</a:t>
              </a:r>
              <a:endParaRPr lang="de-DE" sz="24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Concept &amp; Core Idea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1617044"/>
            <a:ext cx="11087779" cy="2916455"/>
          </a:xfrm>
        </p:spPr>
        <p:txBody>
          <a:bodyPr/>
          <a:lstStyle/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Idea: What is your concept or product?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unique selling point is </a:t>
            </a:r>
            <a:r>
              <a:rPr lang="en-US" sz="2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 himself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who transforms the complex task of container orchestration into an engaging, physical, narrative puzzle.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Gameplay / Interaction: How does it work?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player (Max) uses platformer mechanics (run, jump, push, pull) to physically move virtual Container Blocks (Docker images like Nginx or Pi-hole) across a level and drop them onto designated VM Nodes to trigger a real deployment command via a Node.js backend.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96F6A6-962C-43DC-A35D-DEEF99E5130A}"/>
              </a:ext>
            </a:extLst>
          </p:cNvPr>
          <p:cNvGrpSpPr/>
          <p:nvPr/>
        </p:nvGrpSpPr>
        <p:grpSpPr>
          <a:xfrm>
            <a:off x="3648396" y="4315134"/>
            <a:ext cx="4150355" cy="2079057"/>
            <a:chOff x="3805794" y="4368591"/>
            <a:chExt cx="4150355" cy="207905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2536F6-1C33-4DA1-A856-EEF520657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6654100" y="4669522"/>
              <a:ext cx="694378" cy="14067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6E7669-98FC-47A8-B34B-17D83763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476" y="4695850"/>
              <a:ext cx="1235501" cy="13305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36CD91-8529-449A-8BF7-83A5646B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179" y="4941056"/>
              <a:ext cx="1486922" cy="103192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2B0124-9774-4C49-BA5F-AC2CDA28AF30}"/>
                </a:ext>
              </a:extLst>
            </p:cNvPr>
            <p:cNvCxnSpPr/>
            <p:nvPr/>
          </p:nvCxnSpPr>
          <p:spPr>
            <a:xfrm>
              <a:off x="5901015" y="4368591"/>
              <a:ext cx="0" cy="2079057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4DA33CD8-3BED-4D88-B2D0-A6527F8EC7F1}"/>
                </a:ext>
              </a:extLst>
            </p:cNvPr>
            <p:cNvSpPr/>
            <p:nvPr/>
          </p:nvSpPr>
          <p:spPr>
            <a:xfrm>
              <a:off x="7348478" y="5327247"/>
              <a:ext cx="607671" cy="2407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F1D13679-6A68-4147-95D9-8672D095C046}"/>
                </a:ext>
              </a:extLst>
            </p:cNvPr>
            <p:cNvSpPr/>
            <p:nvPr/>
          </p:nvSpPr>
          <p:spPr>
            <a:xfrm>
              <a:off x="3805794" y="5206866"/>
              <a:ext cx="607671" cy="2407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80949C-2B66-49E7-9EE6-40114BB8CFF4}"/>
              </a:ext>
            </a:extLst>
          </p:cNvPr>
          <p:cNvGrpSpPr/>
          <p:nvPr/>
        </p:nvGrpSpPr>
        <p:grpSpPr>
          <a:xfrm>
            <a:off x="1088205" y="4642444"/>
            <a:ext cx="1866115" cy="1330540"/>
            <a:chOff x="1088205" y="4642444"/>
            <a:chExt cx="1866115" cy="1330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2D75B2-F930-4239-998C-243DB004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73" y="4642444"/>
              <a:ext cx="784272" cy="133054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867017E-449A-4007-81F0-B7B5D6F23681}"/>
                </a:ext>
              </a:extLst>
            </p:cNvPr>
            <p:cNvSpPr/>
            <p:nvPr/>
          </p:nvSpPr>
          <p:spPr>
            <a:xfrm flipH="1">
              <a:off x="1088205" y="5173265"/>
              <a:ext cx="544817" cy="181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45EC85C3-FC44-47AA-8E92-5B94A454AE69}"/>
                </a:ext>
              </a:extLst>
            </p:cNvPr>
            <p:cNvSpPr/>
            <p:nvPr/>
          </p:nvSpPr>
          <p:spPr>
            <a:xfrm>
              <a:off x="2346649" y="5206866"/>
              <a:ext cx="607671" cy="1771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68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Concept &amp; Core Idea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5" y="1334435"/>
            <a:ext cx="8413933" cy="571726"/>
          </a:xfrm>
        </p:spPr>
        <p:txBody>
          <a:bodyPr/>
          <a:lstStyle/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Gamification elements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points, badges, feedback,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B05A0-63DA-48DB-AFC0-7151CD0C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86" y="4445489"/>
            <a:ext cx="3038899" cy="1810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D93B-77AD-495C-B32B-245AC937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93" y="1911304"/>
            <a:ext cx="3439005" cy="2934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1ADD9-DBC1-423A-BD7A-8C98F5D14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450" y="1783561"/>
            <a:ext cx="4029637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9341A-A053-45DC-A55B-FF52D7C90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66" y="3429000"/>
            <a:ext cx="4224743" cy="29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0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Technical &amp; Creative Approach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1681842"/>
            <a:ext cx="11087779" cy="2919034"/>
          </a:xfrm>
        </p:spPr>
        <p:txBody>
          <a:bodyPr/>
          <a:lstStyle/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Unity 6.1, C#, node.js, Express.js, docker, AWS/GCP, Vue.js</a:t>
            </a:r>
          </a:p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Khaled 		=&gt; 	Unity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Shiva			=&gt;	Docker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Nafeesa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=&gt;	Game UI/UX and Frontend in web-version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Velvin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=&gt;	DevOps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Joan			=&gt;	Backend</a:t>
            </a:r>
          </a:p>
          <a:p>
            <a:pPr marL="358775" indent="-358775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Feasibility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steps in implementation focus on establishing the crucial communication between the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the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 environment.</a:t>
            </a:r>
            <a:b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57C8-F314-4BFE-AF65-59E45E21709F}"/>
              </a:ext>
            </a:extLst>
          </p:cNvPr>
          <p:cNvSpPr txBox="1"/>
          <p:nvPr/>
        </p:nvSpPr>
        <p:spPr>
          <a:xfrm>
            <a:off x="2529038" y="4600876"/>
            <a:ext cx="609760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Unity </a:t>
            </a:r>
            <a:r>
              <a:rPr lang="en-US" sz="2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Server  Docker  Unity (real time)</a:t>
            </a:r>
            <a:br>
              <a:rPr lang="en-US" sz="2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</a:br>
            <a:br>
              <a:rPr lang="en-US" sz="2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</a:b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63AD1-63C0-4418-AF1D-E510DEF6CB01}"/>
              </a:ext>
            </a:extLst>
          </p:cNvPr>
          <p:cNvSpPr txBox="1"/>
          <p:nvPr/>
        </p:nvSpPr>
        <p:spPr>
          <a:xfrm>
            <a:off x="883119" y="5158363"/>
            <a:ext cx="9935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this three-step loop is successfully tested, the project is technically feasible. The rest of the work becomes game design (building levels) and UI/UX (creating the health bars).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32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Reflection</a:t>
            </a:r>
            <a:r>
              <a:rPr lang="de-DE" dirty="0"/>
              <a:t> &amp; 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Learnings so far: insights or changes in your understanding</a:t>
            </a:r>
          </a:p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Challenges: what remains open?</a:t>
            </a:r>
          </a:p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steps: milestones until prototype or demo</a:t>
            </a:r>
          </a:p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Connection to Gamification Innovation Lab: how your idea fits into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77091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2862C6-8444-251C-A386-46446CE0FB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T-</a:t>
            </a:r>
            <a:r>
              <a:rPr lang="de-DE" dirty="0" err="1"/>
              <a:t>Shaped</a:t>
            </a:r>
            <a:r>
              <a:rPr lang="de-DE" dirty="0"/>
              <a:t> Skills (Team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F4C7C-7D60-50FF-BB93-BEA0217A2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313" y="1385189"/>
            <a:ext cx="11426358" cy="2422244"/>
          </a:xfrm>
        </p:spPr>
        <p:txBody>
          <a:bodyPr/>
          <a:lstStyle/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Vertical (Depth): Your individual expertise – what’s your strength?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 dirty="0">
                <a:solidFill>
                  <a:srgbClr val="AC00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Programming, Game Design, AI, Electronics, Unity, Unreal</a:t>
            </a:r>
          </a:p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Horizontal (Breadth): What have you learned from other disciplines?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 dirty="0">
                <a:solidFill>
                  <a:srgbClr val="83BE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Collaboration, Creativity, Communication, Critical Thinking</a:t>
            </a:r>
          </a:p>
          <a:p>
            <a:pPr marL="358775" indent="-358775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reflection: How does your group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 depth and breadth for innovation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 Where do you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assistance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other Teams? What can you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offer to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Teams?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 it!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22AD4CD-C799-369E-E3A4-53E2EF53B732}"/>
              </a:ext>
            </a:extLst>
          </p:cNvPr>
          <p:cNvCxnSpPr>
            <a:cxnSpLocks/>
          </p:cNvCxnSpPr>
          <p:nvPr/>
        </p:nvCxnSpPr>
        <p:spPr>
          <a:xfrm>
            <a:off x="735106" y="6230470"/>
            <a:ext cx="5239870" cy="0"/>
          </a:xfrm>
          <a:prstGeom prst="straightConnector1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AC6FD60-D9BE-58D5-FFC0-DF1D7B09E6D9}"/>
              </a:ext>
            </a:extLst>
          </p:cNvPr>
          <p:cNvCxnSpPr>
            <a:cxnSpLocks/>
          </p:cNvCxnSpPr>
          <p:nvPr/>
        </p:nvCxnSpPr>
        <p:spPr>
          <a:xfrm flipV="1">
            <a:off x="735108" y="4177553"/>
            <a:ext cx="0" cy="2052917"/>
          </a:xfrm>
          <a:prstGeom prst="straightConnector1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938C0E7-D433-DD3D-856D-C9ACC61699A6}"/>
              </a:ext>
            </a:extLst>
          </p:cNvPr>
          <p:cNvSpPr/>
          <p:nvPr/>
        </p:nvSpPr>
        <p:spPr>
          <a:xfrm>
            <a:off x="4154368" y="4410573"/>
            <a:ext cx="2286000" cy="274320"/>
          </a:xfrm>
          <a:prstGeom prst="rect">
            <a:avLst/>
          </a:prstGeom>
          <a:solidFill>
            <a:srgbClr val="83BE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6BAFC-A093-3D3C-0A07-B1A9B6AF7C21}"/>
              </a:ext>
            </a:extLst>
          </p:cNvPr>
          <p:cNvSpPr/>
          <p:nvPr/>
        </p:nvSpPr>
        <p:spPr>
          <a:xfrm>
            <a:off x="5160208" y="4683759"/>
            <a:ext cx="274320" cy="1464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6CCA024-29FC-3CF6-9287-60C2139E9E61}"/>
              </a:ext>
            </a:extLst>
          </p:cNvPr>
          <p:cNvSpPr txBox="1"/>
          <p:nvPr/>
        </p:nvSpPr>
        <p:spPr>
          <a:xfrm>
            <a:off x="2576647" y="6280610"/>
            <a:ext cx="204177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400">
                <a:solidFill>
                  <a:srgbClr val="505050"/>
                </a:solidFill>
              </a:defRPr>
            </a:pPr>
            <a:r>
              <a: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Breadth of Knowledge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A705532-8F77-8881-F5B9-A2284548E0CF}"/>
              </a:ext>
            </a:extLst>
          </p:cNvPr>
          <p:cNvSpPr txBox="1"/>
          <p:nvPr/>
        </p:nvSpPr>
        <p:spPr>
          <a:xfrm rot="16200000">
            <a:off x="-288572" y="5163863"/>
            <a:ext cx="17395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>
                <a:solidFill>
                  <a:srgbClr val="505050"/>
                </a:solidFill>
              </a:defRPr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of Expertise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98B4EC0-3D06-1453-16CD-883BAE20E59F}"/>
              </a:ext>
            </a:extLst>
          </p:cNvPr>
          <p:cNvSpPr txBox="1"/>
          <p:nvPr/>
        </p:nvSpPr>
        <p:spPr>
          <a:xfrm>
            <a:off x="9428127" y="3483812"/>
            <a:ext cx="28007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505050"/>
                </a:solidFill>
              </a:defRPr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T-shaped professionals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 </a:t>
            </a:r>
            <a:r>
              <a:rPr lang="en-US" b="1" dirty="0">
                <a:solidFill>
                  <a:srgbClr val="AC00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 expertise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</a:t>
            </a:r>
            <a:r>
              <a:rPr lang="en-US" b="1" dirty="0">
                <a:solidFill>
                  <a:srgbClr val="83BE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 collaboration and creative thinking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 essential for innovation and teamwork.</a:t>
            </a:r>
          </a:p>
          <a:p>
            <a:pPr>
              <a:defRPr sz="1400">
                <a:solidFill>
                  <a:srgbClr val="505050"/>
                </a:solidFill>
              </a:defRPr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 sz="1400">
                <a:solidFill>
                  <a:srgbClr val="505050"/>
                </a:solidFill>
              </a:defRPr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engage and retain more when they see a clear link between learning and their daily work.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CE93B5B-F1D2-D89F-FAFA-287C272F28B5}"/>
              </a:ext>
            </a:extLst>
          </p:cNvPr>
          <p:cNvSpPr txBox="1"/>
          <p:nvPr/>
        </p:nvSpPr>
        <p:spPr>
          <a:xfrm>
            <a:off x="1402976" y="3811823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>
                <a:solidFill>
                  <a:srgbClr val="505050"/>
                </a:solidFill>
              </a:defRPr>
            </a:pPr>
            <a:r>
              <a:rPr dirty="0"/>
              <a:t>Generalist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CB8B77F-530B-B50C-CE8E-F375A6A41F1D}"/>
              </a:ext>
            </a:extLst>
          </p:cNvPr>
          <p:cNvSpPr txBox="1"/>
          <p:nvPr/>
        </p:nvSpPr>
        <p:spPr>
          <a:xfrm>
            <a:off x="3181323" y="3811823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>
                <a:solidFill>
                  <a:srgbClr val="505050"/>
                </a:solidFill>
              </a:defRPr>
            </a:pPr>
            <a:r>
              <a:rPr dirty="0"/>
              <a:t>Specialist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766CB11F-2ECA-92D9-96F3-491BC54C8163}"/>
              </a:ext>
            </a:extLst>
          </p:cNvPr>
          <p:cNvSpPr txBox="1"/>
          <p:nvPr/>
        </p:nvSpPr>
        <p:spPr>
          <a:xfrm>
            <a:off x="4461933" y="3811823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>
                <a:solidFill>
                  <a:srgbClr val="505050"/>
                </a:solidFill>
              </a:defRPr>
            </a:pPr>
            <a:r>
              <a:rPr dirty="0"/>
              <a:t>T-Shaped Innovator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62CD74-5D4E-B0D4-EAFD-FA5F17375FDE}"/>
              </a:ext>
            </a:extLst>
          </p:cNvPr>
          <p:cNvSpPr/>
          <p:nvPr/>
        </p:nvSpPr>
        <p:spPr>
          <a:xfrm>
            <a:off x="836345" y="4410573"/>
            <a:ext cx="2286000" cy="274320"/>
          </a:xfrm>
          <a:prstGeom prst="rect">
            <a:avLst/>
          </a:prstGeom>
          <a:solidFill>
            <a:srgbClr val="83BE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57910A56-1FB3-0ACC-66F2-AFA799F947D2}"/>
              </a:ext>
            </a:extLst>
          </p:cNvPr>
          <p:cNvSpPr/>
          <p:nvPr/>
        </p:nvSpPr>
        <p:spPr>
          <a:xfrm>
            <a:off x="3433331" y="4683759"/>
            <a:ext cx="274320" cy="1464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AD89D3C4-90D3-6369-8767-63570081FBED}"/>
              </a:ext>
            </a:extLst>
          </p:cNvPr>
          <p:cNvSpPr/>
          <p:nvPr/>
        </p:nvSpPr>
        <p:spPr>
          <a:xfrm>
            <a:off x="1842898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139A8E64-597B-BB5B-AEA5-349307746AC8}"/>
              </a:ext>
            </a:extLst>
          </p:cNvPr>
          <p:cNvSpPr/>
          <p:nvPr/>
        </p:nvSpPr>
        <p:spPr>
          <a:xfrm>
            <a:off x="836342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E7FC527-7D4E-D201-771B-A195D175913A}"/>
              </a:ext>
            </a:extLst>
          </p:cNvPr>
          <p:cNvSpPr/>
          <p:nvPr/>
        </p:nvSpPr>
        <p:spPr>
          <a:xfrm>
            <a:off x="1339620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E69FDA06-90FF-8F58-B09E-FC88DDD34C3A}"/>
              </a:ext>
            </a:extLst>
          </p:cNvPr>
          <p:cNvSpPr/>
          <p:nvPr/>
        </p:nvSpPr>
        <p:spPr>
          <a:xfrm>
            <a:off x="2346176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9F46E93E-F8B6-3F01-AC6C-96BA7672CBDB}"/>
              </a:ext>
            </a:extLst>
          </p:cNvPr>
          <p:cNvSpPr/>
          <p:nvPr/>
        </p:nvSpPr>
        <p:spPr>
          <a:xfrm>
            <a:off x="2849454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FAB8FEC6-EE65-5D95-5078-1A87B43756DA}"/>
              </a:ext>
            </a:extLst>
          </p:cNvPr>
          <p:cNvSpPr/>
          <p:nvPr/>
        </p:nvSpPr>
        <p:spPr>
          <a:xfrm>
            <a:off x="3431901" y="4410573"/>
            <a:ext cx="275749" cy="274320"/>
          </a:xfrm>
          <a:prstGeom prst="rect">
            <a:avLst/>
          </a:prstGeom>
          <a:solidFill>
            <a:srgbClr val="83BE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022E151-36B6-93AA-F784-8D250C8B3161}"/>
              </a:ext>
            </a:extLst>
          </p:cNvPr>
          <p:cNvSpPr/>
          <p:nvPr/>
        </p:nvSpPr>
        <p:spPr>
          <a:xfrm>
            <a:off x="4138957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76ED8CA4-5972-AD28-C970-241AB6081E52}"/>
              </a:ext>
            </a:extLst>
          </p:cNvPr>
          <p:cNvSpPr/>
          <p:nvPr/>
        </p:nvSpPr>
        <p:spPr>
          <a:xfrm>
            <a:off x="4642235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03A989D2-5C54-0865-DABB-CA76541D7136}"/>
              </a:ext>
            </a:extLst>
          </p:cNvPr>
          <p:cNvSpPr/>
          <p:nvPr/>
        </p:nvSpPr>
        <p:spPr>
          <a:xfrm>
            <a:off x="5648791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B45D7092-91EE-AF72-EFED-4081E8654053}"/>
              </a:ext>
            </a:extLst>
          </p:cNvPr>
          <p:cNvSpPr/>
          <p:nvPr/>
        </p:nvSpPr>
        <p:spPr>
          <a:xfrm>
            <a:off x="6152069" y="4683760"/>
            <a:ext cx="274320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577E1E1E-C767-C57C-B6F8-0684C5A74AB4}"/>
              </a:ext>
            </a:extLst>
          </p:cNvPr>
          <p:cNvSpPr/>
          <p:nvPr/>
        </p:nvSpPr>
        <p:spPr>
          <a:xfrm>
            <a:off x="7040890" y="4410573"/>
            <a:ext cx="2286000" cy="274320"/>
          </a:xfrm>
          <a:prstGeom prst="rect">
            <a:avLst/>
          </a:prstGeom>
          <a:solidFill>
            <a:srgbClr val="83BE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E1EDD4E5-FE1F-0C53-9C3D-AD568A2FA579}"/>
              </a:ext>
            </a:extLst>
          </p:cNvPr>
          <p:cNvSpPr/>
          <p:nvPr/>
        </p:nvSpPr>
        <p:spPr>
          <a:xfrm>
            <a:off x="8046730" y="4683759"/>
            <a:ext cx="274320" cy="1464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E05B912-163C-5A9C-2E07-C03A9802E83B}"/>
              </a:ext>
            </a:extLst>
          </p:cNvPr>
          <p:cNvGrpSpPr/>
          <p:nvPr/>
        </p:nvGrpSpPr>
        <p:grpSpPr>
          <a:xfrm>
            <a:off x="7055114" y="4683760"/>
            <a:ext cx="2268180" cy="1464172"/>
            <a:chOff x="7025479" y="4683760"/>
            <a:chExt cx="2287432" cy="111760"/>
          </a:xfrm>
        </p:grpSpPr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FACBB8E-EB4A-7E83-6B79-FE93BFC615DD}"/>
                </a:ext>
              </a:extLst>
            </p:cNvPr>
            <p:cNvSpPr/>
            <p:nvPr/>
          </p:nvSpPr>
          <p:spPr>
            <a:xfrm>
              <a:off x="7025479" y="4683760"/>
              <a:ext cx="274320" cy="111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D922268-9801-D800-0075-0FC66F3242E6}"/>
                </a:ext>
              </a:extLst>
            </p:cNvPr>
            <p:cNvSpPr/>
            <p:nvPr/>
          </p:nvSpPr>
          <p:spPr>
            <a:xfrm>
              <a:off x="7528757" y="4683760"/>
              <a:ext cx="274320" cy="111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A47E3D9-F626-91F4-CE8B-69594462522B}"/>
                </a:ext>
              </a:extLst>
            </p:cNvPr>
            <p:cNvSpPr/>
            <p:nvPr/>
          </p:nvSpPr>
          <p:spPr>
            <a:xfrm>
              <a:off x="8535313" y="4683760"/>
              <a:ext cx="274320" cy="111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B8D6D01B-C27A-D9E4-F943-A9756CE06F5F}"/>
                </a:ext>
              </a:extLst>
            </p:cNvPr>
            <p:cNvSpPr/>
            <p:nvPr/>
          </p:nvSpPr>
          <p:spPr>
            <a:xfrm>
              <a:off x="9038591" y="4683760"/>
              <a:ext cx="274320" cy="111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9" name="Rectangle 9">
            <a:extLst>
              <a:ext uri="{FF2B5EF4-FFF2-40B4-BE49-F238E27FC236}">
                <a16:creationId xmlns:a16="http://schemas.microsoft.com/office/drawing/2014/main" id="{C967C820-7FEF-2F14-1CD8-19497DAD12EB}"/>
              </a:ext>
            </a:extLst>
          </p:cNvPr>
          <p:cNvSpPr/>
          <p:nvPr/>
        </p:nvSpPr>
        <p:spPr>
          <a:xfrm>
            <a:off x="7040890" y="4148797"/>
            <a:ext cx="2286000" cy="274320"/>
          </a:xfrm>
          <a:prstGeom prst="rect">
            <a:avLst/>
          </a:prstGeom>
          <a:solidFill>
            <a:srgbClr val="83BE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5487AF72-AFF8-28BF-E403-3269DB72B9C9}"/>
              </a:ext>
            </a:extLst>
          </p:cNvPr>
          <p:cNvSpPr txBox="1"/>
          <p:nvPr/>
        </p:nvSpPr>
        <p:spPr>
          <a:xfrm>
            <a:off x="7347346" y="3811823"/>
            <a:ext cx="14813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>
                <a:solidFill>
                  <a:srgbClr val="505050"/>
                </a:solidFill>
              </a:defRPr>
            </a:pPr>
            <a:r>
              <a:rPr dirty="0"/>
              <a:t>T-Shaped </a:t>
            </a:r>
            <a:r>
              <a:rPr lang="de-DE" dirty="0"/>
              <a:t>Team</a:t>
            </a:r>
            <a:endParaRPr dirty="0"/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E2301E7F-CB8A-D835-7286-EAD207830A4A}"/>
              </a:ext>
            </a:extLst>
          </p:cNvPr>
          <p:cNvGrpSpPr/>
          <p:nvPr/>
        </p:nvGrpSpPr>
        <p:grpSpPr>
          <a:xfrm>
            <a:off x="10074331" y="5469545"/>
            <a:ext cx="1264229" cy="1288642"/>
            <a:chOff x="3725333" y="1219086"/>
            <a:chExt cx="4336093" cy="4419827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480A6B7-9EF4-6617-0D67-13C0A82E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0574" y="1219086"/>
              <a:ext cx="3930852" cy="4419827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F7665ED-5775-2419-4443-FCBD40D0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4692" y="4332205"/>
              <a:ext cx="2095623" cy="1077995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36A9703-4266-3949-855A-7345AFE91676}"/>
                </a:ext>
              </a:extLst>
            </p:cNvPr>
            <p:cNvSpPr/>
            <p:nvPr/>
          </p:nvSpPr>
          <p:spPr>
            <a:xfrm>
              <a:off x="3725333" y="4267200"/>
              <a:ext cx="262467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D532C66B-1BC3-0873-2573-A34A357EA25C}"/>
                </a:ext>
              </a:extLst>
            </p:cNvPr>
            <p:cNvSpPr/>
            <p:nvPr/>
          </p:nvSpPr>
          <p:spPr>
            <a:xfrm rot="809746">
              <a:off x="5627940" y="4319515"/>
              <a:ext cx="162364" cy="102990"/>
            </a:xfrm>
            <a:prstGeom prst="rect">
              <a:avLst/>
            </a:prstGeom>
            <a:solidFill>
              <a:srgbClr val="0035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01658313"/>
      </p:ext>
    </p:extLst>
  </p:cSld>
  <p:clrMapOvr>
    <a:masterClrMapping/>
  </p:clrMapOvr>
</p:sld>
</file>

<file path=ppt/theme/theme1.xml><?xml version="1.0" encoding="utf-8"?>
<a:theme xmlns:a="http://schemas.openxmlformats.org/drawingml/2006/main" name="1_Titelse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 Innenseiten">
  <a:themeElements>
    <a:clrScheme name="Benutzerdefiniert 2">
      <a:dk1>
        <a:srgbClr val="425159"/>
      </a:dk1>
      <a:lt1>
        <a:sysClr val="window" lastClr="FFFFFF"/>
      </a:lt1>
      <a:dk2>
        <a:srgbClr val="2C373D"/>
      </a:dk2>
      <a:lt2>
        <a:srgbClr val="E7E6E6"/>
      </a:lt2>
      <a:accent1>
        <a:srgbClr val="E50043"/>
      </a:accent1>
      <a:accent2>
        <a:srgbClr val="A40235"/>
      </a:accent2>
      <a:accent3>
        <a:srgbClr val="82022A"/>
      </a:accent3>
      <a:accent4>
        <a:srgbClr val="425159"/>
      </a:accent4>
      <a:accent5>
        <a:srgbClr val="2C373D"/>
      </a:accent5>
      <a:accent6>
        <a:srgbClr val="212B2F"/>
      </a:accent6>
      <a:hlink>
        <a:srgbClr val="1E4E79"/>
      </a:hlink>
      <a:folHlink>
        <a:srgbClr val="A402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Zwischenseiten Rot">
  <a:themeElements>
    <a:clrScheme name="Benutzerdefiniert 2">
      <a:dk1>
        <a:srgbClr val="425159"/>
      </a:dk1>
      <a:lt1>
        <a:sysClr val="window" lastClr="FFFFFF"/>
      </a:lt1>
      <a:dk2>
        <a:srgbClr val="2C373D"/>
      </a:dk2>
      <a:lt2>
        <a:srgbClr val="E7E6E6"/>
      </a:lt2>
      <a:accent1>
        <a:srgbClr val="E50043"/>
      </a:accent1>
      <a:accent2>
        <a:srgbClr val="A40235"/>
      </a:accent2>
      <a:accent3>
        <a:srgbClr val="82022A"/>
      </a:accent3>
      <a:accent4>
        <a:srgbClr val="425159"/>
      </a:accent4>
      <a:accent5>
        <a:srgbClr val="2C373D"/>
      </a:accent5>
      <a:accent6>
        <a:srgbClr val="212B2F"/>
      </a:accent6>
      <a:hlink>
        <a:srgbClr val="1E4E79"/>
      </a:hlink>
      <a:folHlink>
        <a:srgbClr val="A402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Zwischenseiten Anthrazit">
  <a:themeElements>
    <a:clrScheme name="Benutzerdefiniert 2">
      <a:dk1>
        <a:srgbClr val="425159"/>
      </a:dk1>
      <a:lt1>
        <a:sysClr val="window" lastClr="FFFFFF"/>
      </a:lt1>
      <a:dk2>
        <a:srgbClr val="2C373D"/>
      </a:dk2>
      <a:lt2>
        <a:srgbClr val="E7E6E6"/>
      </a:lt2>
      <a:accent1>
        <a:srgbClr val="E50043"/>
      </a:accent1>
      <a:accent2>
        <a:srgbClr val="A40235"/>
      </a:accent2>
      <a:accent3>
        <a:srgbClr val="82022A"/>
      </a:accent3>
      <a:accent4>
        <a:srgbClr val="425159"/>
      </a:accent4>
      <a:accent5>
        <a:srgbClr val="2C373D"/>
      </a:accent5>
      <a:accent6>
        <a:srgbClr val="212B2F"/>
      </a:accent6>
      <a:hlink>
        <a:srgbClr val="1E4E79"/>
      </a:hlink>
      <a:folHlink>
        <a:srgbClr val="A402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chlussse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Open Sans Light</vt:lpstr>
      <vt:lpstr>Open Sans bold</vt:lpstr>
      <vt:lpstr>Calibri</vt:lpstr>
      <vt:lpstr>Calibri Light</vt:lpstr>
      <vt:lpstr>Open Sans</vt:lpstr>
      <vt:lpstr>Wingdings</vt:lpstr>
      <vt:lpstr>Arial</vt:lpstr>
      <vt:lpstr>1_Titelseite</vt:lpstr>
      <vt:lpstr>Layout Innenseiten</vt:lpstr>
      <vt:lpstr>Zwischenseiten Rot</vt:lpstr>
      <vt:lpstr>Zwischenseiten Anthrazit</vt:lpstr>
      <vt:lpstr>Schlussseite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Lilli Wulfert</dc:creator>
  <cp:lastModifiedBy>Neu</cp:lastModifiedBy>
  <cp:revision>195</cp:revision>
  <cp:lastPrinted>2019-06-19T14:24:11Z</cp:lastPrinted>
  <dcterms:created xsi:type="dcterms:W3CDTF">2019-02-05T10:50:44Z</dcterms:created>
  <dcterms:modified xsi:type="dcterms:W3CDTF">2025-11-03T22:10:26Z</dcterms:modified>
</cp:coreProperties>
</file>